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3" r:id="rId3"/>
    <p:sldId id="264" r:id="rId4"/>
    <p:sldId id="265" r:id="rId5"/>
    <p:sldId id="275" r:id="rId6"/>
    <p:sldId id="266" r:id="rId7"/>
    <p:sldId id="278" r:id="rId8"/>
    <p:sldId id="281" r:id="rId9"/>
    <p:sldId id="260" r:id="rId10"/>
    <p:sldId id="273" r:id="rId11"/>
    <p:sldId id="276" r:id="rId12"/>
    <p:sldId id="283" r:id="rId13"/>
    <p:sldId id="257" r:id="rId14"/>
    <p:sldId id="274" r:id="rId15"/>
    <p:sldId id="277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24" autoAdjust="0"/>
  </p:normalViewPr>
  <p:slideViewPr>
    <p:cSldViewPr showGuides="1">
      <p:cViewPr>
        <p:scale>
          <a:sx n="114" d="100"/>
          <a:sy n="114" d="100"/>
        </p:scale>
        <p:origin x="-14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EC7B5-52D2-4C30-829C-AB82D489DF8A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D3E4-500E-4B13-B17B-BA7D010B9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9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780F1-0F0C-4808-BC9F-779FA922DB11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2E326-86DB-41A3-9005-2BFA7E41DD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04DA3-8C50-4B45-8BF4-106021A69E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2E326-86DB-41A3-9005-2BFA7E41DDE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35" descr="TURI Banner July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03" y="2130425"/>
            <a:ext cx="8555581" cy="147002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292" y="6519446"/>
            <a:ext cx="6637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280" dirty="0" smtClean="0">
                <a:solidFill>
                  <a:schemeClr val="bg1"/>
                </a:solidFill>
                <a:latin typeface="Cambria"/>
                <a:cs typeface="Cambria"/>
              </a:rPr>
              <a:t>Making Massachusetts a Safer Place to Live and Work</a:t>
            </a:r>
            <a:endParaRPr lang="en-US" sz="1600" spc="28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2602" y="6540776"/>
            <a:ext cx="3127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OTA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50810" y="6557008"/>
            <a:ext cx="319397" cy="173911"/>
          </a:xfrm>
          <a:prstGeom prst="rect">
            <a:avLst/>
          </a:prstGeom>
        </p:spPr>
      </p:pic>
      <p:pic>
        <p:nvPicPr>
          <p:cNvPr id="14" name="Picture 13" descr="Mass DEP logo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37645" y="6557867"/>
            <a:ext cx="695134" cy="1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4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600332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F9B9C2-EB28-44F2-8C8D-4A1518CE53ED}" type="slidenum">
              <a:rPr lang="en-US" sz="10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‹#›</a:t>
            </a:fld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Myriad Pro" pitchFamily="34" charset="0"/>
              </a:defRPr>
            </a:lvl1pPr>
            <a:lvl2pPr>
              <a:defRPr>
                <a:solidFill>
                  <a:schemeClr val="tx2"/>
                </a:solidFill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solidFill>
                  <a:schemeClr val="tx1"/>
                </a:solidFill>
                <a:latin typeface="Myriad Pro" pitchFamily="34" charset="0"/>
              </a:defRPr>
            </a:lvl4pPr>
            <a:lvl5pPr>
              <a:defRPr>
                <a:solidFill>
                  <a:schemeClr val="tx2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6532" y="6519446"/>
            <a:ext cx="6622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280" dirty="0" smtClean="0">
                <a:solidFill>
                  <a:schemeClr val="bg1"/>
                </a:solidFill>
                <a:latin typeface="Cambria"/>
                <a:cs typeface="Cambria"/>
              </a:rPr>
              <a:t>Making Massachusetts a Safer Place to Live and Work</a:t>
            </a:r>
            <a:endParaRPr lang="en-US" sz="1600" spc="28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2602" y="6575425"/>
            <a:ext cx="3127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OTA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06415" y="6629400"/>
            <a:ext cx="313585" cy="152400"/>
          </a:xfrm>
          <a:prstGeom prst="rect">
            <a:avLst/>
          </a:prstGeom>
        </p:spPr>
      </p:pic>
      <p:pic>
        <p:nvPicPr>
          <p:cNvPr id="11" name="Picture 10" descr="Mass DEP 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28767" y="6609607"/>
            <a:ext cx="695134" cy="1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6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E6E6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51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Myriad Pro" pitchFamily="34" charset="0"/>
              </a:defRPr>
            </a:lvl1pPr>
            <a:lvl2pPr>
              <a:defRPr sz="2400">
                <a:latin typeface="Myriad Pro" pitchFamily="34" charset="0"/>
              </a:defRPr>
            </a:lvl2pPr>
            <a:lvl3pPr>
              <a:defRPr sz="2000">
                <a:latin typeface="Myriad Pro" pitchFamily="34" charset="0"/>
              </a:defRPr>
            </a:lvl3pPr>
            <a:lvl4pPr>
              <a:defRPr sz="1800">
                <a:latin typeface="Myriad Pro" pitchFamily="34" charset="0"/>
              </a:defRPr>
            </a:lvl4pPr>
            <a:lvl5pPr>
              <a:defRPr sz="1800">
                <a:latin typeface="Myriad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Myriad Pro" pitchFamily="34" charset="0"/>
              </a:defRPr>
            </a:lvl1pPr>
            <a:lvl2pPr>
              <a:defRPr sz="2400">
                <a:latin typeface="Myriad Pro" pitchFamily="34" charset="0"/>
              </a:defRPr>
            </a:lvl2pPr>
            <a:lvl3pPr>
              <a:defRPr sz="2000">
                <a:latin typeface="Myriad Pro" pitchFamily="34" charset="0"/>
              </a:defRPr>
            </a:lvl3pPr>
            <a:lvl4pPr>
              <a:defRPr sz="1800">
                <a:latin typeface="Myriad Pro" pitchFamily="34" charset="0"/>
              </a:defRPr>
            </a:lvl4pPr>
            <a:lvl5pPr>
              <a:defRPr sz="1800">
                <a:latin typeface="Myriad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5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286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591944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339" y="6550223"/>
            <a:ext cx="6622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280" dirty="0" smtClean="0">
                <a:solidFill>
                  <a:schemeClr val="bg1"/>
                </a:solidFill>
                <a:latin typeface="Cambria"/>
                <a:cs typeface="Cambria"/>
              </a:rPr>
              <a:t>Making Massachusetts a Safer Place to Live and Work</a:t>
            </a:r>
            <a:endParaRPr lang="en-US" sz="1600" spc="28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7" name="Picture 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41581" y="6598357"/>
            <a:ext cx="3127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OTAlogo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62033" y="6601399"/>
            <a:ext cx="319397" cy="173911"/>
          </a:xfrm>
          <a:prstGeom prst="rect">
            <a:avLst/>
          </a:prstGeom>
        </p:spPr>
      </p:pic>
      <p:pic>
        <p:nvPicPr>
          <p:cNvPr id="11" name="Picture 10" descr="Mass DEP logo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22235" y="6602257"/>
            <a:ext cx="695134" cy="1721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344D8D"/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2"/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Myriad Pro" pitchFamily="34" charset="0"/>
          <a:ea typeface="ヒラギノ角ゴ Pro W3" pitchFamily="84" charset="-128"/>
          <a:cs typeface="Myriad Pro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6033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Myriad Pro"/>
              </a:rPr>
              <a:t>Higher Hazard Substances</a:t>
            </a:r>
            <a:endParaRPr lang="en-US" sz="3600" dirty="0">
              <a:latin typeface="Myriad Pr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93454" cy="115275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20000"/>
              </a:spcAft>
            </a:pPr>
            <a:r>
              <a:rPr lang="en-US" sz="2400" dirty="0" smtClean="0">
                <a:latin typeface="Myriad Pro"/>
              </a:rPr>
              <a:t>Scientists, Stakeholders,Toxics Users, Government</a:t>
            </a:r>
          </a:p>
          <a:p>
            <a:pPr marL="1009650" lvl="1" indent="-609600">
              <a:lnSpc>
                <a:spcPct val="90000"/>
              </a:lnSpc>
              <a:spcAft>
                <a:spcPct val="20000"/>
              </a:spcAft>
            </a:pPr>
            <a:r>
              <a:rPr lang="en-US" sz="2000" dirty="0" smtClean="0">
                <a:latin typeface="Myriad Pro"/>
              </a:rPr>
              <a:t>Working together to determine higher hazard substances.</a:t>
            </a:r>
            <a:endParaRPr lang="en-US" sz="2000" dirty="0">
              <a:latin typeface="Myriad Pro"/>
            </a:endParaRPr>
          </a:p>
        </p:txBody>
      </p:sp>
      <p:sp>
        <p:nvSpPr>
          <p:cNvPr id="3" name="AutoShape 2" descr="Image result for TSCA reform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414" y="2828541"/>
            <a:ext cx="3793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Thus far: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Methylene chloride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Formaldehyde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Hexavalent chromium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Perchloroethylene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Trichloroethylene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Cadmium and Cadmium compounds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5387" y="2917632"/>
            <a:ext cx="32012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New for 2016: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Cyanide compounds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Dimethylformamide (DMF)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n-propyl bromide (nPB)</a:t>
            </a: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Hydrogen fluoride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Myriad Pro"/>
              </a:rPr>
              <a:t>Form S, Section 1: 2 </a:t>
            </a:r>
            <a:br>
              <a:rPr lang="en-US" sz="3600" dirty="0" smtClean="0">
                <a:latin typeface="Myriad Pro"/>
              </a:rPr>
            </a:br>
            <a:r>
              <a:rPr lang="en-US" sz="3600" dirty="0" smtClean="0">
                <a:latin typeface="Myriad Pro"/>
              </a:rPr>
              <a:t>Hydrogen Fluoride 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dirty="0" smtClean="0">
                <a:latin typeface="Myriad Pro"/>
              </a:rPr>
              <a:t>Manufactured =  1050 pounds</a:t>
            </a:r>
          </a:p>
          <a:p>
            <a:pPr marL="514350" indent="-514350">
              <a:buAutoNum type="alphaUcPeriod" startAt="3"/>
            </a:pPr>
            <a:endParaRPr lang="en-US" dirty="0" smtClean="0">
              <a:latin typeface="Myriad Pro"/>
            </a:endParaRPr>
          </a:p>
          <a:p>
            <a:pPr marL="514350" indent="-514350">
              <a:buAutoNum type="alphaUcPeriod" startAt="4"/>
            </a:pPr>
            <a:r>
              <a:rPr lang="en-US" dirty="0" smtClean="0">
                <a:latin typeface="Myriad Pro"/>
              </a:rPr>
              <a:t>Processed =</a:t>
            </a:r>
          </a:p>
          <a:p>
            <a:pPr marL="514350" indent="-514350">
              <a:buNone/>
            </a:pPr>
            <a:r>
              <a:rPr lang="en-US" dirty="0" smtClean="0">
                <a:latin typeface="Myriad Pro"/>
              </a:rPr>
              <a:t> 	0 pounds</a:t>
            </a:r>
          </a:p>
          <a:p>
            <a:pPr marL="514350" indent="-514350">
              <a:buNone/>
            </a:pPr>
            <a:endParaRPr lang="en-US" dirty="0" smtClean="0">
              <a:latin typeface="Myriad Pro"/>
            </a:endParaRPr>
          </a:p>
          <a:p>
            <a:pPr marL="514350" indent="-514350">
              <a:buNone/>
            </a:pPr>
            <a:r>
              <a:rPr lang="en-US" dirty="0" smtClean="0">
                <a:latin typeface="Myriad Pro"/>
              </a:rPr>
              <a:t>E.  Otherwise used = 0 pounds</a:t>
            </a:r>
          </a:p>
          <a:p>
            <a:pPr marL="514350" indent="-514350">
              <a:buNone/>
            </a:pPr>
            <a:endParaRPr lang="en-US" i="1" dirty="0" smtClean="0">
              <a:latin typeface="Myriad Pro"/>
            </a:endParaRPr>
          </a:p>
          <a:p>
            <a:pPr marL="514350" indent="-514350">
              <a:buNone/>
            </a:pPr>
            <a:endParaRPr lang="en-US" dirty="0" smtClean="0">
              <a:latin typeface="Myriad Pro"/>
            </a:endParaRPr>
          </a:p>
          <a:p>
            <a:endParaRPr lang="en-US" dirty="0">
              <a:latin typeface="Myriad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yriad Pro"/>
              </a:rPr>
              <a:t>F. Byproduct =  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	?? pounds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G. Shipped as Product= 0 pounds	</a:t>
            </a:r>
          </a:p>
          <a:p>
            <a:pPr>
              <a:buNone/>
            </a:pPr>
            <a:endParaRPr lang="en-US" dirty="0" smtClean="0">
              <a:latin typeface="Myriad Pro"/>
            </a:endParaRPr>
          </a:p>
          <a:p>
            <a:pPr>
              <a:buNone/>
            </a:pPr>
            <a:r>
              <a:rPr lang="en-US" dirty="0" smtClean="0">
                <a:latin typeface="Myriad Pro"/>
              </a:rPr>
              <a:t>Materials balance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b. Chemical was Consumed or Transformed = ? pounds </a:t>
            </a:r>
          </a:p>
          <a:p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lvl="0"/>
            <a:r>
              <a:rPr lang="en-US" sz="3600" dirty="0" smtClean="0">
                <a:latin typeface="Myriad Pro"/>
              </a:rPr>
              <a:t>Do I trip a Reporting Threshold for Cyanide Compounds?  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Myriad Pro"/>
              </a:rPr>
              <a:t>   U</a:t>
            </a:r>
            <a:r>
              <a:rPr lang="en-US" sz="3600" dirty="0" smtClean="0"/>
              <a:t>nder TURA, when a given listed substance is introduced into production anywhere at the facility, it is counted </a:t>
            </a:r>
            <a:r>
              <a:rPr lang="en-US" sz="3600" i="1" dirty="0" smtClean="0"/>
              <a:t>only once at the facility level</a:t>
            </a:r>
            <a:r>
              <a:rPr lang="en-US" sz="3600" dirty="0" smtClean="0"/>
              <a:t>, regardless of how many times that listed substance is used, recycled or reused onsite. </a:t>
            </a:r>
            <a:endParaRPr lang="en-US" sz="36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4205" t="15909" r="4879" b="9903"/>
          <a:stretch>
            <a:fillRect/>
          </a:stretch>
        </p:blipFill>
        <p:spPr bwMode="auto">
          <a:xfrm>
            <a:off x="914400" y="1066800"/>
            <a:ext cx="7272399" cy="474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3429000" y="3886200"/>
            <a:ext cx="2209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3505200"/>
            <a:ext cx="114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455 Kg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3886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="1" baseline="30000" dirty="0" smtClean="0"/>
              <a:t>+</a:t>
            </a:r>
            <a:r>
              <a:rPr lang="en-US" baseline="30000" dirty="0" smtClean="0"/>
              <a:t> </a:t>
            </a:r>
            <a:r>
              <a:rPr lang="en-US" dirty="0" smtClean="0"/>
              <a:t>CN</a:t>
            </a:r>
            <a:r>
              <a:rPr lang="en-US" baseline="30000" dirty="0" smtClean="0"/>
              <a:t> </a:t>
            </a:r>
            <a:r>
              <a:rPr lang="en-US" sz="2000" b="1" baseline="30000" dirty="0" smtClean="0"/>
              <a:t>-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505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323 Kg</a:t>
            </a:r>
          </a:p>
          <a:p>
            <a:r>
              <a:rPr lang="en-US" dirty="0" smtClean="0"/>
              <a:t>  Cu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3505200"/>
            <a:ext cx="9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323 Kg</a:t>
            </a:r>
          </a:p>
          <a:p>
            <a:r>
              <a:rPr lang="en-US" dirty="0" smtClean="0"/>
              <a:t>  Cu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685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Pure Copper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685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 Being Plated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579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Copper Cyanide Solution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6800" y="2209800"/>
            <a:ext cx="1219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22098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934200" y="2209800"/>
            <a:ext cx="1295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34200" y="2209800"/>
            <a:ext cx="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1828800"/>
            <a:ext cx="22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Kg </a:t>
            </a:r>
            <a:r>
              <a:rPr lang="en-US" sz="1400" dirty="0" smtClean="0"/>
              <a:t>of</a:t>
            </a:r>
            <a:r>
              <a:rPr lang="en-US" dirty="0" smtClean="0"/>
              <a:t> CuCN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" y="2209800"/>
            <a:ext cx="24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94 Kg </a:t>
            </a:r>
            <a:r>
              <a:rPr lang="en-US" sz="1400" dirty="0" smtClean="0"/>
              <a:t>of</a:t>
            </a:r>
            <a:r>
              <a:rPr lang="en-US" dirty="0" smtClean="0"/>
              <a:t> NaCN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2400" y="2209800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2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Kg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96200" y="2209800"/>
            <a:ext cx="134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NaCN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934200" y="2209800"/>
            <a:ext cx="1828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Myriad Pro"/>
              </a:rPr>
              <a:t>Cyanide Compounds Example</a:t>
            </a: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600" dirty="0" smtClean="0">
                <a:latin typeface="Myriad Pro"/>
              </a:rPr>
              <a:t>A </a:t>
            </a:r>
            <a:r>
              <a:rPr lang="en-US" sz="2600" b="1" dirty="0" smtClean="0">
                <a:latin typeface="Myriad Pro"/>
              </a:rPr>
              <a:t>300 gallon</a:t>
            </a:r>
            <a:r>
              <a:rPr lang="en-US" sz="2600" dirty="0" smtClean="0">
                <a:latin typeface="Myriad Pro"/>
              </a:rPr>
              <a:t> copper plating tank operates with </a:t>
            </a:r>
            <a:r>
              <a:rPr lang="en-US" sz="2600" b="1" dirty="0" smtClean="0">
                <a:latin typeface="Myriad Pro"/>
              </a:rPr>
              <a:t>1000 liters of solution</a:t>
            </a:r>
            <a:r>
              <a:rPr lang="en-US" sz="2600" dirty="0" smtClean="0">
                <a:latin typeface="Myriad Pro"/>
              </a:rPr>
              <a:t>. A fresh solution is made up at the beginning of the calendar year with </a:t>
            </a:r>
            <a:r>
              <a:rPr lang="en-US" sz="2600" b="1" dirty="0" smtClean="0">
                <a:latin typeface="Myriad Pro"/>
              </a:rPr>
              <a:t>60 kilograms of copper cyanide and 94 kilograms of sodium cyanide</a:t>
            </a:r>
            <a:r>
              <a:rPr lang="en-US" sz="2600" dirty="0" smtClean="0">
                <a:latin typeface="Myriad Pro"/>
              </a:rPr>
              <a:t>.</a:t>
            </a:r>
          </a:p>
          <a:p>
            <a:r>
              <a:rPr lang="en-US" sz="2600" dirty="0" smtClean="0">
                <a:latin typeface="Myriad Pro"/>
              </a:rPr>
              <a:t>Over the course of the year, </a:t>
            </a:r>
            <a:r>
              <a:rPr lang="en-US" sz="2600" b="1" dirty="0" smtClean="0">
                <a:latin typeface="Myriad Pro"/>
              </a:rPr>
              <a:t>323 kilograms</a:t>
            </a:r>
            <a:r>
              <a:rPr lang="en-US" sz="2600" dirty="0" smtClean="0">
                <a:latin typeface="Myriad Pro"/>
              </a:rPr>
              <a:t> of copper are consumed from the anode, creating </a:t>
            </a:r>
            <a:r>
              <a:rPr lang="en-US" sz="2600" b="1" dirty="0" smtClean="0">
                <a:latin typeface="Myriad Pro"/>
              </a:rPr>
              <a:t>455 kg of copper cyanide</a:t>
            </a:r>
            <a:r>
              <a:rPr lang="en-US" sz="2600" dirty="0" smtClean="0">
                <a:latin typeface="Myriad Pro"/>
              </a:rPr>
              <a:t> as </a:t>
            </a:r>
            <a:r>
              <a:rPr lang="en-US" sz="2600" b="1" dirty="0" smtClean="0">
                <a:latin typeface="Myriad Pro"/>
              </a:rPr>
              <a:t>323 kilograms</a:t>
            </a:r>
            <a:r>
              <a:rPr lang="en-US" sz="2600" dirty="0" smtClean="0">
                <a:latin typeface="Myriad Pro"/>
              </a:rPr>
              <a:t> of copper are plated from the solution onto steel parts. </a:t>
            </a:r>
          </a:p>
          <a:p>
            <a:r>
              <a:rPr lang="en-US" sz="2600" dirty="0" smtClean="0">
                <a:latin typeface="Myriad Pro"/>
              </a:rPr>
              <a:t>Also, </a:t>
            </a:r>
            <a:r>
              <a:rPr lang="en-US" sz="2600" b="1" dirty="0" smtClean="0">
                <a:latin typeface="Myriad Pro"/>
              </a:rPr>
              <a:t>25 kg of cyanide salts</a:t>
            </a:r>
            <a:r>
              <a:rPr lang="en-US" sz="2600" dirty="0" smtClean="0">
                <a:latin typeface="Myriad Pro"/>
              </a:rPr>
              <a:t> have been added to maintain tank concentrations due to dragout losses. </a:t>
            </a:r>
          </a:p>
          <a:p>
            <a:pPr>
              <a:buNone/>
            </a:pPr>
            <a:endParaRPr lang="en-US" sz="20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Myriad Pro"/>
              </a:rPr>
              <a:t>Cyanide Compounds Example</a:t>
            </a: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Myriad Pro"/>
              </a:rPr>
              <a:t>At the end of the year the plating bath has accumulated contaminants and needs replacement.</a:t>
            </a:r>
          </a:p>
          <a:p>
            <a:r>
              <a:rPr lang="en-US" dirty="0" smtClean="0">
                <a:latin typeface="Myriad Pro"/>
              </a:rPr>
              <a:t>Byproduct cyanide compounds = 179 kg x 2.20 = 394 lbs.</a:t>
            </a:r>
          </a:p>
          <a:p>
            <a:pPr indent="0">
              <a:buNone/>
            </a:pPr>
            <a:endParaRPr lang="en-US" sz="2000" b="1" dirty="0" smtClean="0">
              <a:latin typeface="Myriad Pro"/>
            </a:endParaRPr>
          </a:p>
          <a:p>
            <a:pPr indent="0">
              <a:buNone/>
            </a:pPr>
            <a:r>
              <a:rPr lang="en-US" sz="2000" b="1" dirty="0" smtClean="0">
                <a:latin typeface="Myriad Pro"/>
              </a:rPr>
              <a:t>NOTE:  Atomic Weight of Copper is 63.546 and </a:t>
            </a:r>
          </a:p>
          <a:p>
            <a:pPr indent="0">
              <a:buNone/>
            </a:pPr>
            <a:r>
              <a:rPr lang="en-US" sz="2000" b="1" dirty="0" smtClean="0">
                <a:latin typeface="Myriad Pro"/>
              </a:rPr>
              <a:t>Molecular Weight of Cuprous Cyanide is 89.563. </a:t>
            </a:r>
          </a:p>
          <a:p>
            <a:pPr indent="0">
              <a:buNone/>
            </a:pPr>
            <a:r>
              <a:rPr lang="en-US" sz="2000" b="1" dirty="0" smtClean="0">
                <a:latin typeface="Myriad Pro"/>
              </a:rPr>
              <a:t>Molecular weight of Sodium Cyanide is 49.007</a:t>
            </a:r>
          </a:p>
          <a:p>
            <a:pPr indent="0">
              <a:buNone/>
            </a:pPr>
            <a:r>
              <a:rPr lang="en-US" sz="2000" b="1" dirty="0" smtClean="0">
                <a:latin typeface="Myriad Pro"/>
              </a:rPr>
              <a:t>   Other complexes in solution may dominate </a:t>
            </a:r>
          </a:p>
          <a:p>
            <a:pPr indent="0">
              <a:buNone/>
            </a:pPr>
            <a:r>
              <a:rPr lang="en-US" sz="2000" b="1" dirty="0" smtClean="0">
                <a:latin typeface="Myriad Pro"/>
              </a:rPr>
              <a:t>such as Sodium Copper Cyanide MW = 138.570</a:t>
            </a:r>
          </a:p>
          <a:p>
            <a:pPr>
              <a:buNone/>
            </a:pPr>
            <a:endParaRPr lang="en-US" sz="20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4205" t="15909" r="4879" b="9903"/>
          <a:stretch>
            <a:fillRect/>
          </a:stretch>
        </p:blipFill>
        <p:spPr bwMode="auto">
          <a:xfrm>
            <a:off x="914400" y="1066800"/>
            <a:ext cx="7272399" cy="474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3429000" y="3886200"/>
            <a:ext cx="2209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3505200"/>
            <a:ext cx="114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455 Kg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3886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="1" baseline="30000" dirty="0" smtClean="0"/>
              <a:t>+</a:t>
            </a:r>
            <a:r>
              <a:rPr lang="en-US" baseline="30000" dirty="0" smtClean="0"/>
              <a:t> </a:t>
            </a:r>
            <a:r>
              <a:rPr lang="en-US" dirty="0" smtClean="0"/>
              <a:t>CN</a:t>
            </a:r>
            <a:r>
              <a:rPr lang="en-US" baseline="30000" dirty="0" smtClean="0"/>
              <a:t> </a:t>
            </a:r>
            <a:r>
              <a:rPr lang="en-US" sz="2000" b="1" baseline="30000" dirty="0" smtClean="0"/>
              <a:t>-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505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323 Kg</a:t>
            </a:r>
          </a:p>
          <a:p>
            <a:r>
              <a:rPr lang="en-US" dirty="0" smtClean="0"/>
              <a:t>  Cu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3505200"/>
            <a:ext cx="9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323 Kg</a:t>
            </a:r>
          </a:p>
          <a:p>
            <a:r>
              <a:rPr lang="en-US" dirty="0" smtClean="0"/>
              <a:t>  Cu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685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Pure Copper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685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 Being Plated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579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Copper Cyanide Solution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6800" y="2209800"/>
            <a:ext cx="1219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22098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934200" y="2209800"/>
            <a:ext cx="1295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34200" y="2209800"/>
            <a:ext cx="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1828800"/>
            <a:ext cx="22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Kg </a:t>
            </a:r>
            <a:r>
              <a:rPr lang="en-US" sz="1400" dirty="0" smtClean="0"/>
              <a:t>of</a:t>
            </a:r>
            <a:r>
              <a:rPr lang="en-US" dirty="0" smtClean="0"/>
              <a:t> CuCN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" y="2209800"/>
            <a:ext cx="24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94 Kg </a:t>
            </a:r>
            <a:r>
              <a:rPr lang="en-US" sz="1400" dirty="0" smtClean="0"/>
              <a:t>of</a:t>
            </a:r>
            <a:r>
              <a:rPr lang="en-US" dirty="0" smtClean="0"/>
              <a:t> NaCN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2400" y="2209800"/>
            <a:ext cx="213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2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Kg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96200" y="2209800"/>
            <a:ext cx="134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NaCN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934200" y="2209800"/>
            <a:ext cx="1828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Myriad Pro"/>
              </a:rPr>
              <a:t>Cyanide Compounds Solution</a:t>
            </a: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Myriad Pro"/>
              </a:rPr>
              <a:t>In that case:  Form S, Section 1: Facility-Wide Use of Listed Chemical (Cyanide Compounds)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c. Manufactured =  455 kg X (2.20 lb/kg)  =   1001 pounds of Copper Cyanide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d. Processed = 60 kg X (2.20 lb/kg) = 132 pounds of Copper Cyanide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e. Otherwise used =  </a:t>
            </a:r>
            <a:r>
              <a:rPr lang="en-US" sz="2000" i="1" dirty="0" smtClean="0"/>
              <a:t>(94 kg + 25 kg) = 119 kg x (2.20 lb/kg)</a:t>
            </a:r>
            <a:r>
              <a:rPr lang="en-US" sz="2000" dirty="0" smtClean="0">
                <a:latin typeface="Myriad Pro"/>
              </a:rPr>
              <a:t>  =   262 pounds of Sodium Cyanide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f. Byproduct =  179 kg  X (2.20 lb/kg)  =   394 pounds CuCN and NaCN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g. Shipped as Product 	=  0 kg   = 0 pounds	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Form S, Section 2: Materials Balance</a:t>
            </a:r>
          </a:p>
          <a:p>
            <a:pPr>
              <a:buNone/>
            </a:pPr>
            <a:r>
              <a:rPr lang="en-US" sz="2000" dirty="0" smtClean="0">
                <a:latin typeface="Myriad Pro"/>
              </a:rPr>
              <a:t>b. Chemical was Consumed or Transformed = XX pounds of Copper Cyanide</a:t>
            </a:r>
          </a:p>
          <a:p>
            <a:pPr>
              <a:buNone/>
            </a:pPr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Myriad Pro"/>
              </a:rPr>
              <a:t>Form S, Section 1: 2 </a:t>
            </a:r>
            <a:br>
              <a:rPr lang="en-US" sz="3600" dirty="0" smtClean="0">
                <a:latin typeface="Myriad Pro"/>
              </a:rPr>
            </a:br>
            <a:r>
              <a:rPr lang="en-US" sz="3600" dirty="0" smtClean="0">
                <a:latin typeface="Myriad Pro"/>
              </a:rPr>
              <a:t>Cyanide Compounds Category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dirty="0" smtClean="0">
                <a:latin typeface="Myriad Pro"/>
              </a:rPr>
              <a:t>Manufactured =  1001 pounds</a:t>
            </a:r>
          </a:p>
          <a:p>
            <a:pPr marL="514350" indent="-514350">
              <a:buAutoNum type="alphaUcPeriod" startAt="3"/>
            </a:pPr>
            <a:endParaRPr lang="en-US" dirty="0" smtClean="0">
              <a:latin typeface="Myriad Pro"/>
            </a:endParaRPr>
          </a:p>
          <a:p>
            <a:pPr marL="514350" indent="-514350">
              <a:buAutoNum type="alphaUcPeriod" startAt="4"/>
            </a:pPr>
            <a:r>
              <a:rPr lang="en-US" dirty="0" smtClean="0">
                <a:latin typeface="Myriad Pro"/>
              </a:rPr>
              <a:t>Processed =</a:t>
            </a:r>
          </a:p>
          <a:p>
            <a:pPr marL="514350" indent="-514350">
              <a:buNone/>
            </a:pPr>
            <a:r>
              <a:rPr lang="en-US" dirty="0" smtClean="0">
                <a:latin typeface="Myriad Pro"/>
              </a:rPr>
              <a:t> 	132 pounds</a:t>
            </a:r>
          </a:p>
          <a:p>
            <a:pPr marL="514350" indent="-514350">
              <a:buNone/>
            </a:pPr>
            <a:endParaRPr lang="en-US" dirty="0" smtClean="0">
              <a:latin typeface="Myriad Pro"/>
            </a:endParaRPr>
          </a:p>
          <a:p>
            <a:pPr marL="514350" indent="-514350">
              <a:buNone/>
            </a:pPr>
            <a:r>
              <a:rPr lang="en-US" dirty="0" smtClean="0">
                <a:latin typeface="Myriad Pro"/>
              </a:rPr>
              <a:t>E.  Otherwise used = 262 pounds</a:t>
            </a:r>
          </a:p>
          <a:p>
            <a:pPr marL="514350" indent="-514350">
              <a:buNone/>
            </a:pPr>
            <a:endParaRPr lang="en-US" i="1" dirty="0" smtClean="0">
              <a:latin typeface="Myriad Pro"/>
            </a:endParaRPr>
          </a:p>
          <a:p>
            <a:pPr marL="514350" indent="-514350">
              <a:buNone/>
            </a:pPr>
            <a:endParaRPr lang="en-US" dirty="0" smtClean="0">
              <a:latin typeface="Myriad Pro"/>
            </a:endParaRPr>
          </a:p>
          <a:p>
            <a:endParaRPr lang="en-US" dirty="0">
              <a:latin typeface="Myriad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yriad Pro"/>
              </a:rPr>
              <a:t>F. Byproduct =  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	394 pounds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G. Shipped as Product= 0 pounds	</a:t>
            </a:r>
          </a:p>
          <a:p>
            <a:pPr>
              <a:buNone/>
            </a:pPr>
            <a:endParaRPr lang="en-US" dirty="0" smtClean="0">
              <a:latin typeface="Myriad Pro"/>
            </a:endParaRPr>
          </a:p>
          <a:p>
            <a:pPr>
              <a:buNone/>
            </a:pPr>
            <a:r>
              <a:rPr lang="en-US" dirty="0" smtClean="0">
                <a:latin typeface="Myriad Pro"/>
              </a:rPr>
              <a:t>Materials balance</a:t>
            </a:r>
          </a:p>
          <a:p>
            <a:pPr>
              <a:buNone/>
            </a:pPr>
            <a:r>
              <a:rPr lang="en-US" dirty="0" smtClean="0">
                <a:latin typeface="Myriad Pro"/>
              </a:rPr>
              <a:t>b. Chemical was Consumed or Transformed = XX pounds </a:t>
            </a:r>
          </a:p>
          <a:p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lvl="0"/>
            <a:r>
              <a:rPr lang="en-US" sz="3600" dirty="0" smtClean="0">
                <a:latin typeface="Myriad Pro"/>
              </a:rPr>
              <a:t>Do I Trip the Reporting Threshold for Hydrogen Fluoride (HF)?  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Myriad Pro"/>
              </a:rPr>
              <a:t>Processing HF</a:t>
            </a:r>
            <a:r>
              <a:rPr lang="en-US" dirty="0" smtClean="0">
                <a:latin typeface="Myriad Pro"/>
              </a:rPr>
              <a:t>: </a:t>
            </a:r>
          </a:p>
          <a:p>
            <a:r>
              <a:rPr lang="en-US" dirty="0" smtClean="0">
                <a:latin typeface="Myriad Pro"/>
              </a:rPr>
              <a:t>Dilution of 1430 pounds of 70% hydrofluoric acid to 49% hydrofluoric acid for resale would be considered </a:t>
            </a:r>
            <a:r>
              <a:rPr lang="en-US" i="1" u="sng" dirty="0" smtClean="0">
                <a:latin typeface="Myriad Pro"/>
              </a:rPr>
              <a:t>processing</a:t>
            </a:r>
            <a:r>
              <a:rPr lang="en-US" dirty="0" smtClean="0">
                <a:latin typeface="Myriad Pro"/>
              </a:rPr>
              <a:t> 1,001 </a:t>
            </a:r>
            <a:r>
              <a:rPr lang="en-US" sz="3600" dirty="0" smtClean="0">
                <a:latin typeface="Myriad Pro"/>
              </a:rPr>
              <a:t>pounds</a:t>
            </a:r>
            <a:r>
              <a:rPr lang="en-US" dirty="0" smtClean="0">
                <a:latin typeface="Myriad Pro"/>
              </a:rPr>
              <a:t> of HF.  </a:t>
            </a:r>
          </a:p>
          <a:p>
            <a:r>
              <a:rPr lang="en-US" dirty="0" smtClean="0">
                <a:latin typeface="Myriad Pro"/>
              </a:rPr>
              <a:t>If 1,430 pounds of 70% hydrofluoric acid is used to manufacture fluoroboric acid, report 1,001 pounds of HF as </a:t>
            </a:r>
            <a:r>
              <a:rPr lang="en-US" i="1" u="sng" dirty="0" smtClean="0">
                <a:latin typeface="Myriad Pro"/>
              </a:rPr>
              <a:t>processed</a:t>
            </a:r>
            <a:endParaRPr lang="en-US" u="sng" dirty="0" smtClean="0">
              <a:latin typeface="Myriad Pro"/>
            </a:endParaRPr>
          </a:p>
          <a:p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lvl="0"/>
            <a:r>
              <a:rPr lang="en-US" sz="3600" dirty="0" smtClean="0">
                <a:latin typeface="Myriad Pro"/>
              </a:rPr>
              <a:t>Do I trip a Reporting Threshold for HF?  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latin typeface="Myriad Pro"/>
              </a:rPr>
              <a:t>Otherwise Use HF: </a:t>
            </a:r>
          </a:p>
          <a:p>
            <a:r>
              <a:rPr lang="en-US" sz="3600" dirty="0" smtClean="0">
                <a:latin typeface="Myriad Pro"/>
              </a:rPr>
              <a:t>If 2043 pounds of 49% hydrofluoric acid is used in solutions to remove oxides from stainless steel, report 1001 pounds HF as otherwise used.</a:t>
            </a:r>
            <a:endParaRPr lang="en-US" sz="36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Myriad Pro"/>
              </a:rPr>
              <a:t>Processing or Manufacturing HF from Ammonium Bifluoride or Other Fluoride Salts: </a:t>
            </a:r>
            <a:r>
              <a:rPr lang="en-US" sz="3600" dirty="0" smtClean="0">
                <a:latin typeface="Myriad Pro"/>
              </a:rPr>
              <a:t/>
            </a:r>
            <a:br>
              <a:rPr lang="en-US" sz="3600" dirty="0" smtClean="0">
                <a:latin typeface="Myriad Pro"/>
              </a:rPr>
            </a:b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yriad Pro"/>
              </a:rPr>
              <a:t>When dry ammonium bifluoride (ABF) contacts water, it generates hydrofluoric acid.  The hydrogen fluoride derived from fluoride salts (such as ABF) is considered </a:t>
            </a:r>
            <a:r>
              <a:rPr lang="en-US" i="1" u="sng" dirty="0" smtClean="0">
                <a:latin typeface="Myriad Pro"/>
              </a:rPr>
              <a:t>manufactured</a:t>
            </a:r>
            <a:r>
              <a:rPr lang="en-US" dirty="0" smtClean="0">
                <a:latin typeface="Myriad Pro"/>
              </a:rPr>
              <a:t>.  (EPA guidance 745-R-00-005) </a:t>
            </a:r>
          </a:p>
          <a:p>
            <a:r>
              <a:rPr lang="en-US" dirty="0" smtClean="0">
                <a:latin typeface="Myriad Pro"/>
              </a:rPr>
              <a:t>Ammonium bifluoride used (</a:t>
            </a:r>
            <a:r>
              <a:rPr lang="en-US" i="1" dirty="0" smtClean="0">
                <a:latin typeface="Myriad Pro"/>
              </a:rPr>
              <a:t>processed</a:t>
            </a:r>
            <a:r>
              <a:rPr lang="en-US" dirty="0" smtClean="0">
                <a:latin typeface="Myriad Pro"/>
              </a:rPr>
              <a:t>) in dry blends for resale are not likely to have reportable quantities of HF. </a:t>
            </a:r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lvl="0"/>
            <a:r>
              <a:rPr lang="en-US" sz="3600" dirty="0" smtClean="0">
                <a:latin typeface="Myriad Pro"/>
              </a:rPr>
              <a:t>Do I trip a Reporting Threshold for HF?  </a:t>
            </a:r>
            <a:r>
              <a:rPr lang="en-US" dirty="0" smtClean="0">
                <a:latin typeface="Myriad Pro"/>
              </a:rPr>
              <a:t/>
            </a:r>
            <a:br>
              <a:rPr lang="en-US" dirty="0" smtClean="0">
                <a:latin typeface="Myriad Pro"/>
              </a:rPr>
            </a:br>
            <a:endParaRPr lang="en-US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Myriad Pro"/>
              </a:rPr>
              <a:t>   U</a:t>
            </a:r>
            <a:r>
              <a:rPr lang="en-US" sz="3600" dirty="0" smtClean="0"/>
              <a:t>nder TURA, when a given listed substance is introduced into production anywhere at the facility, it is counted </a:t>
            </a:r>
            <a:r>
              <a:rPr lang="en-US" sz="3600" i="1" dirty="0" smtClean="0"/>
              <a:t>only once at the facility level</a:t>
            </a:r>
            <a:r>
              <a:rPr lang="en-US" sz="3600" dirty="0" smtClean="0"/>
              <a:t>, regardless of how many times that listed substance is used, recycled or reused onsite. </a:t>
            </a:r>
            <a:endParaRPr lang="en-US" sz="36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Myriad Pro"/>
              </a:rPr>
              <a:t>Processing or Manufacturing HF from Ammonium Bifluoride or Other Fluoride Salts: </a:t>
            </a: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Myriad Pro"/>
            </a:endParaRPr>
          </a:p>
          <a:p>
            <a:pPr>
              <a:buNone/>
            </a:pPr>
            <a:endParaRPr lang="en-US" sz="2800" dirty="0" smtClean="0">
              <a:latin typeface="Myriad Pro"/>
            </a:endParaRPr>
          </a:p>
          <a:p>
            <a:r>
              <a:rPr lang="en-US" sz="2800" dirty="0" smtClean="0">
                <a:latin typeface="Myriad Pro"/>
              </a:rPr>
              <a:t>In solution ammonium bifluoride can produce  </a:t>
            </a:r>
            <a:r>
              <a:rPr lang="en-US" sz="2800" b="1" dirty="0" smtClean="0">
                <a:latin typeface="Myriad Pro"/>
              </a:rPr>
              <a:t>35%</a:t>
            </a:r>
            <a:r>
              <a:rPr lang="en-US" sz="2800" dirty="0" smtClean="0">
                <a:latin typeface="Myriad Pro"/>
              </a:rPr>
              <a:t> of its weight as hydrogen fluoride.            The other 65% as ammonium (mono)fluoride which could produce even more HF in the presence of stronger acids. </a:t>
            </a:r>
            <a:endParaRPr lang="en-US" sz="28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         Chemical  Machining </a:t>
            </a:r>
            <a:endParaRPr lang="en-US" dirty="0"/>
          </a:p>
        </p:txBody>
      </p:sp>
      <p:pic>
        <p:nvPicPr>
          <p:cNvPr id="4" name="Content Placeholder 3" descr="http://i00.i.aliimg.com/img/pb/100/690/700/700690100_58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dirty="0" smtClean="0"/>
              <a:t>         Chemical  Etching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 l="2706" t="8125" r="3416" b="33245"/>
          <a:stretch>
            <a:fillRect/>
          </a:stretch>
        </p:blipFill>
        <p:spPr bwMode="auto">
          <a:xfrm>
            <a:off x="457200" y="1807315"/>
            <a:ext cx="8229600" cy="411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Myriad Pro"/>
              </a:rPr>
              <a:t>Hydrogen Fluoride Example</a:t>
            </a:r>
            <a:endParaRPr lang="en-US" sz="3600" dirty="0">
              <a:latin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Myriad Pro"/>
              </a:rPr>
              <a:t>Example: </a:t>
            </a:r>
            <a:r>
              <a:rPr lang="en-US" sz="2800" dirty="0" smtClean="0">
                <a:latin typeface="Myriad Pro"/>
              </a:rPr>
              <a:t>In the calendar year, 3000 pounds of ammonium bifluoride is consumed in an etching bath. </a:t>
            </a:r>
          </a:p>
          <a:p>
            <a:r>
              <a:rPr lang="en-US" sz="2800" b="1" dirty="0" smtClean="0">
                <a:latin typeface="Myriad Pro"/>
              </a:rPr>
              <a:t>Solution: 35%</a:t>
            </a:r>
            <a:r>
              <a:rPr lang="en-US" sz="2800" dirty="0" smtClean="0">
                <a:latin typeface="Myriad Pro"/>
              </a:rPr>
              <a:t> of 3000 pounds </a:t>
            </a:r>
            <a:r>
              <a:rPr lang="en-US" sz="2800" i="1" dirty="0" smtClean="0">
                <a:latin typeface="Myriad Pro"/>
              </a:rPr>
              <a:t>manufactures</a:t>
            </a:r>
            <a:r>
              <a:rPr lang="en-US" sz="2800" dirty="0" smtClean="0">
                <a:latin typeface="Myriad Pro"/>
              </a:rPr>
              <a:t> 1050 pounds of HF which exceeds the 1000 pound threshold.  The 1050 pounds of HF manufactured is also </a:t>
            </a:r>
            <a:r>
              <a:rPr lang="en-US" sz="2800" i="1" dirty="0" smtClean="0">
                <a:latin typeface="Myriad Pro"/>
              </a:rPr>
              <a:t>otherwise used, however it is </a:t>
            </a:r>
            <a:r>
              <a:rPr lang="en-US" sz="2800" i="1" dirty="0" smtClean="0"/>
              <a:t>only reported once at the facility level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Myriad Pro"/>
              </a:rPr>
              <a:t> and this amount </a:t>
            </a:r>
            <a:r>
              <a:rPr lang="en-US" sz="2800" b="1" dirty="0" smtClean="0">
                <a:latin typeface="Myriad Pro"/>
              </a:rPr>
              <a:t>would not </a:t>
            </a:r>
            <a:r>
              <a:rPr lang="en-US" sz="2800" dirty="0" smtClean="0">
                <a:latin typeface="Myriad Pro"/>
              </a:rPr>
              <a:t>be added to other quantities otherwise used. </a:t>
            </a:r>
          </a:p>
          <a:p>
            <a:endParaRPr lang="en-US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Aprogram3">
  <a:themeElements>
    <a:clrScheme name="TURI">
      <a:dk1>
        <a:srgbClr val="3C6EB5"/>
      </a:dk1>
      <a:lt1>
        <a:srgbClr val="FFFFFF"/>
      </a:lt1>
      <a:dk2>
        <a:srgbClr val="72A642"/>
      </a:dk2>
      <a:lt2>
        <a:srgbClr val="EEECE1"/>
      </a:lt2>
      <a:accent1>
        <a:srgbClr val="7F7F7F"/>
      </a:accent1>
      <a:accent2>
        <a:srgbClr val="781C19"/>
      </a:accent2>
      <a:accent3>
        <a:srgbClr val="A5CD81"/>
      </a:accent3>
      <a:accent4>
        <a:srgbClr val="FA9619"/>
      </a:accent4>
      <a:accent5>
        <a:srgbClr val="748CCB"/>
      </a:accent5>
      <a:accent6>
        <a:srgbClr val="F79646"/>
      </a:accent6>
      <a:hlink>
        <a:srgbClr val="0000FF"/>
      </a:hlink>
      <a:folHlink>
        <a:srgbClr val="800080"/>
      </a:folHlink>
    </a:clrScheme>
    <a:fontScheme name="TURI 2014 m3 2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>
        <a:noAutofit/>
      </a:bodyPr>
      <a:lstStyle>
        <a:defPPr algn="ctr">
          <a:defRPr sz="1800" b="1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TURAprogram3</Template>
  <TotalTime>447</TotalTime>
  <Words>832</Words>
  <Application>Microsoft Office PowerPoint</Application>
  <PresentationFormat>On-screen Show (4:3)</PresentationFormat>
  <Paragraphs>116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TURAprogram3</vt:lpstr>
      <vt:lpstr>Higher Hazard Substances</vt:lpstr>
      <vt:lpstr>Do I Trip the Reporting Threshold for Hydrogen Fluoride (HF)?   </vt:lpstr>
      <vt:lpstr>Do I trip a Reporting Threshold for HF?   </vt:lpstr>
      <vt:lpstr>Processing or Manufacturing HF from Ammonium Bifluoride or Other Fluoride Salts:  </vt:lpstr>
      <vt:lpstr>Do I trip a Reporting Threshold for HF?   </vt:lpstr>
      <vt:lpstr>Processing or Manufacturing HF from Ammonium Bifluoride or Other Fluoride Salts: </vt:lpstr>
      <vt:lpstr>         Chemical  Machining </vt:lpstr>
      <vt:lpstr>         Chemical  Etching</vt:lpstr>
      <vt:lpstr>Hydrogen Fluoride Example</vt:lpstr>
      <vt:lpstr>Form S, Section 1: 2  Hydrogen Fluoride  </vt:lpstr>
      <vt:lpstr>Do I trip a Reporting Threshold for Cyanide Compounds?   </vt:lpstr>
      <vt:lpstr>PowerPoint Presentation</vt:lpstr>
      <vt:lpstr>Cyanide Compounds Example</vt:lpstr>
      <vt:lpstr>Cyanide Compounds Example</vt:lpstr>
      <vt:lpstr>PowerPoint Presentation</vt:lpstr>
      <vt:lpstr>Cyanide Compounds Solution</vt:lpstr>
      <vt:lpstr>Form S, Section 1: 2  Cyanide Compounds Category </vt:lpstr>
    </vt:vector>
  </TitlesOfParts>
  <Company>EOEEA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speck</dc:creator>
  <cp:lastModifiedBy>Kincannon, Felice</cp:lastModifiedBy>
  <cp:revision>54</cp:revision>
  <dcterms:created xsi:type="dcterms:W3CDTF">2016-05-04T15:12:50Z</dcterms:created>
  <dcterms:modified xsi:type="dcterms:W3CDTF">2016-06-10T14:19:54Z</dcterms:modified>
</cp:coreProperties>
</file>